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9" r:id="rId3"/>
    <p:sldId id="310" r:id="rId4"/>
    <p:sldId id="311" r:id="rId5"/>
    <p:sldId id="312" r:id="rId6"/>
    <p:sldId id="31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s://sovzond.ru/products/software/thematic_processing/envi_platform/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s://sovzond.ru/products/software/sar_data_processing/sarscape/" TargetMode="External"/><Relationship Id="rId5" Type="http://schemas.openxmlformats.org/officeDocument/2006/relationships/hyperlink" Target="https://sovzond.ru/products/software/photogrammetric_processing/inpho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hyperlink" Target="https://sovzond.ru/products/software/all-in-one_imagery_processing/trimble-remote-sensing-suite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C9A32-0AB6-4CDE-8D03-1C3033855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2880320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Аэроғарыштық зерттеулердің принципті схемасы. Қашықтықтан зондтау деректерін алу және талдау процесі.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969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C9280F-44B7-4E37-8D93-EC86FC2E530E}"/>
              </a:ext>
            </a:extLst>
          </p:cNvPr>
          <p:cNvSpPr txBox="1"/>
          <p:nvPr/>
        </p:nvSpPr>
        <p:spPr>
          <a:xfrm>
            <a:off x="624899" y="1714797"/>
            <a:ext cx="86409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Нысан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CEF90-CF4C-4044-B5B6-DF3A3F0E7F6B}"/>
              </a:ext>
            </a:extLst>
          </p:cNvPr>
          <p:cNvSpPr txBox="1"/>
          <p:nvPr/>
        </p:nvSpPr>
        <p:spPr>
          <a:xfrm>
            <a:off x="1750713" y="1707889"/>
            <a:ext cx="9951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Сурет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8AFD4-C731-46DB-B02F-9138CFD741D5}"/>
              </a:ext>
            </a:extLst>
          </p:cNvPr>
          <p:cNvSpPr txBox="1"/>
          <p:nvPr/>
        </p:nvSpPr>
        <p:spPr>
          <a:xfrm>
            <a:off x="1122103" y="3632828"/>
            <a:ext cx="1296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Эталондау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5F4C5-4DCC-439D-B0EC-8E6A8A7D7E0A}"/>
              </a:ext>
            </a:extLst>
          </p:cNvPr>
          <p:cNvSpPr txBox="1"/>
          <p:nvPr/>
        </p:nvSpPr>
        <p:spPr>
          <a:xfrm>
            <a:off x="3197361" y="967631"/>
            <a:ext cx="144664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k-KZ" dirty="0"/>
              <a:t>Дешифрлеу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D1D6D4-9186-4474-B10C-E0CD39814714}"/>
              </a:ext>
            </a:extLst>
          </p:cNvPr>
          <p:cNvSpPr txBox="1"/>
          <p:nvPr/>
        </p:nvSpPr>
        <p:spPr>
          <a:xfrm>
            <a:off x="3197361" y="2362556"/>
            <a:ext cx="14466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Фотограм-метриялық</a:t>
            </a:r>
            <a:r>
              <a:rPr lang="ru-RU" dirty="0"/>
              <a:t> </a:t>
            </a:r>
            <a:r>
              <a:rPr lang="ru-RU" dirty="0" err="1"/>
              <a:t>өндеу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7D6D8-E3E8-46AB-8968-38311C5577D1}"/>
              </a:ext>
            </a:extLst>
          </p:cNvPr>
          <p:cNvSpPr txBox="1"/>
          <p:nvPr/>
        </p:nvSpPr>
        <p:spPr>
          <a:xfrm>
            <a:off x="4971756" y="1606112"/>
            <a:ext cx="9951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К</a:t>
            </a:r>
            <a:r>
              <a:rPr lang="ru-RU" dirty="0"/>
              <a:t>арта, ГАЖ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3B145-DF1C-452E-AA97-723F2A9DB171}"/>
              </a:ext>
            </a:extLst>
          </p:cNvPr>
          <p:cNvSpPr txBox="1"/>
          <p:nvPr/>
        </p:nvSpPr>
        <p:spPr>
          <a:xfrm>
            <a:off x="6273878" y="1512835"/>
            <a:ext cx="108012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М</a:t>
            </a:r>
            <a:r>
              <a:rPr lang="ru-RU" dirty="0" err="1"/>
              <a:t>атема-тикалық</a:t>
            </a:r>
            <a:r>
              <a:rPr lang="ru-RU" dirty="0"/>
              <a:t> </a:t>
            </a:r>
            <a:r>
              <a:rPr lang="ru-RU" dirty="0" err="1"/>
              <a:t>өндеу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850BF8-567C-4A96-AF04-ACAD211E84A4}"/>
              </a:ext>
            </a:extLst>
          </p:cNvPr>
          <p:cNvSpPr txBox="1"/>
          <p:nvPr/>
        </p:nvSpPr>
        <p:spPr>
          <a:xfrm>
            <a:off x="7700699" y="1685154"/>
            <a:ext cx="9951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k-KZ" dirty="0"/>
              <a:t>Б</a:t>
            </a:r>
            <a:r>
              <a:rPr lang="ru-RU" dirty="0" err="1"/>
              <a:t>олжау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A9E169-24C3-4781-934F-04BC9827F594}"/>
              </a:ext>
            </a:extLst>
          </p:cNvPr>
          <p:cNvSpPr txBox="1"/>
          <p:nvPr/>
        </p:nvSpPr>
        <p:spPr>
          <a:xfrm>
            <a:off x="6228184" y="3420207"/>
            <a:ext cx="12961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Қ</a:t>
            </a:r>
            <a:r>
              <a:rPr lang="ru-RU" dirty="0" err="1"/>
              <a:t>осымша</a:t>
            </a:r>
            <a:r>
              <a:rPr lang="ru-RU" dirty="0"/>
              <a:t> </a:t>
            </a:r>
            <a:r>
              <a:rPr lang="ru-RU" dirty="0" err="1"/>
              <a:t>мәлімет</a:t>
            </a:r>
            <a:endParaRPr lang="ru-RU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D3713F36-EE08-4769-9EAA-18A249AD6D3C}"/>
              </a:ext>
            </a:extLst>
          </p:cNvPr>
          <p:cNvSpPr/>
          <p:nvPr/>
        </p:nvSpPr>
        <p:spPr>
          <a:xfrm>
            <a:off x="2919056" y="2652076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C7D9BB67-7CE5-4D8F-AA53-DC4C8EB51EC2}"/>
              </a:ext>
            </a:extLst>
          </p:cNvPr>
          <p:cNvSpPr/>
          <p:nvPr/>
        </p:nvSpPr>
        <p:spPr>
          <a:xfrm>
            <a:off x="6001442" y="1917945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DB9DF5B8-93F4-4169-8D3C-3E2208149CA3}"/>
              </a:ext>
            </a:extLst>
          </p:cNvPr>
          <p:cNvSpPr/>
          <p:nvPr/>
        </p:nvSpPr>
        <p:spPr>
          <a:xfrm>
            <a:off x="7387737" y="1885039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835ED8FE-DE8A-4AE7-A377-8D326219E34B}"/>
              </a:ext>
            </a:extLst>
          </p:cNvPr>
          <p:cNvSpPr/>
          <p:nvPr/>
        </p:nvSpPr>
        <p:spPr>
          <a:xfrm rot="4215202">
            <a:off x="713273" y="2720434"/>
            <a:ext cx="1114612" cy="1168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1E617153-5B68-482E-A4B8-3EE00F81C994}"/>
              </a:ext>
            </a:extLst>
          </p:cNvPr>
          <p:cNvSpPr/>
          <p:nvPr/>
        </p:nvSpPr>
        <p:spPr>
          <a:xfrm rot="17813085">
            <a:off x="7317251" y="2753810"/>
            <a:ext cx="1076539" cy="102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44C6CA6F-27F4-41BE-B6CC-1DE6056FD6D7}"/>
              </a:ext>
            </a:extLst>
          </p:cNvPr>
          <p:cNvSpPr/>
          <p:nvPr/>
        </p:nvSpPr>
        <p:spPr>
          <a:xfrm rot="14339602">
            <a:off x="5485246" y="2736370"/>
            <a:ext cx="995137" cy="147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AFE7DF47-BC85-4AD4-9C0A-9408EF37F38A}"/>
              </a:ext>
            </a:extLst>
          </p:cNvPr>
          <p:cNvSpPr/>
          <p:nvPr/>
        </p:nvSpPr>
        <p:spPr>
          <a:xfrm rot="10800000">
            <a:off x="6760441" y="2525522"/>
            <a:ext cx="144016" cy="7929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90F87FC7-FB2E-46FB-A50E-F1C6B5BBF9F2}"/>
              </a:ext>
            </a:extLst>
          </p:cNvPr>
          <p:cNvSpPr/>
          <p:nvPr/>
        </p:nvSpPr>
        <p:spPr>
          <a:xfrm rot="17337606">
            <a:off x="1618549" y="2667298"/>
            <a:ext cx="1084113" cy="130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416FDB27-1597-48BA-A208-1C80E3C34EE3}"/>
              </a:ext>
            </a:extLst>
          </p:cNvPr>
          <p:cNvSpPr/>
          <p:nvPr/>
        </p:nvSpPr>
        <p:spPr>
          <a:xfrm>
            <a:off x="2896354" y="1189603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1536C38-9E4A-4A56-8032-BDEFC9EEBB8C}"/>
              </a:ext>
            </a:extLst>
          </p:cNvPr>
          <p:cNvCxnSpPr>
            <a:cxnSpLocks/>
            <a:stCxn id="23" idx="1"/>
            <a:endCxn id="14" idx="1"/>
          </p:cNvCxnSpPr>
          <p:nvPr/>
        </p:nvCxnSpPr>
        <p:spPr>
          <a:xfrm>
            <a:off x="2896354" y="1221396"/>
            <a:ext cx="22702" cy="146247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64D137F-C801-41AE-900B-78E01B63DED2}"/>
              </a:ext>
            </a:extLst>
          </p:cNvPr>
          <p:cNvCxnSpPr>
            <a:cxnSpLocks/>
          </p:cNvCxnSpPr>
          <p:nvPr/>
        </p:nvCxnSpPr>
        <p:spPr>
          <a:xfrm>
            <a:off x="4798550" y="1152297"/>
            <a:ext cx="7456" cy="154768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7EA586A5-F2ED-4ED5-A199-ABF9C5BDE1C9}"/>
              </a:ext>
            </a:extLst>
          </p:cNvPr>
          <p:cNvSpPr/>
          <p:nvPr/>
        </p:nvSpPr>
        <p:spPr>
          <a:xfrm>
            <a:off x="4775559" y="1912376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920B15CF-0DBE-4DCE-A667-6EB7DBE4FC20}"/>
              </a:ext>
            </a:extLst>
          </p:cNvPr>
          <p:cNvCxnSpPr>
            <a:cxnSpLocks/>
          </p:cNvCxnSpPr>
          <p:nvPr/>
        </p:nvCxnSpPr>
        <p:spPr>
          <a:xfrm>
            <a:off x="2745850" y="1869820"/>
            <a:ext cx="131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9626151D-9132-4DB3-A30D-C22AF092AC80}"/>
              </a:ext>
            </a:extLst>
          </p:cNvPr>
          <p:cNvCxnSpPr/>
          <p:nvPr/>
        </p:nvCxnSpPr>
        <p:spPr>
          <a:xfrm>
            <a:off x="4666998" y="2678199"/>
            <a:ext cx="131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BF77B6A8-5686-4129-9D21-F74B5BE12A89}"/>
              </a:ext>
            </a:extLst>
          </p:cNvPr>
          <p:cNvCxnSpPr>
            <a:cxnSpLocks/>
          </p:cNvCxnSpPr>
          <p:nvPr/>
        </p:nvCxnSpPr>
        <p:spPr>
          <a:xfrm>
            <a:off x="4666998" y="1189603"/>
            <a:ext cx="131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F323B84B-0952-4C78-9FD6-BC0AD01C8BD4}"/>
              </a:ext>
            </a:extLst>
          </p:cNvPr>
          <p:cNvSpPr/>
          <p:nvPr/>
        </p:nvSpPr>
        <p:spPr>
          <a:xfrm>
            <a:off x="1472408" y="1885039"/>
            <a:ext cx="301007" cy="63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0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55B7A-8487-49D2-B574-D78F0002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rgbClr val="0046D2"/>
                </a:solidFill>
                <a:latin typeface="Times New Roman" pitchFamily="18" charset="0"/>
                <a:cs typeface="Times New Roman" pitchFamily="18" charset="0"/>
              </a:rPr>
              <a:t>ЖҚЗ мәліметтерін өңдеуші бағдарламалар үш топқа бөлінеді</a:t>
            </a:r>
            <a:endParaRPr lang="ru-RU" dirty="0">
              <a:solidFill>
                <a:srgbClr val="0046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5F0E15C5-FCE5-4356-8936-2F0176D2D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 eaLnBrk="1" hangingPunct="1"/>
            <a:r>
              <a:rPr lang="kk-KZ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 бағдарлама;</a:t>
            </a:r>
          </a:p>
          <a:p>
            <a:pPr eaLnBrk="1" hangingPunct="1"/>
            <a:r>
              <a:rPr lang="kk-KZ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ГАЖ бағдарламалар;</a:t>
            </a:r>
          </a:p>
          <a:p>
            <a:pPr eaLnBrk="1" hangingPunct="1"/>
            <a:r>
              <a:rPr lang="kk-KZ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 мамандандырылған бағдарлама;</a:t>
            </a:r>
          </a:p>
          <a:p>
            <a:pPr eaLnBrk="1" hangingPunct="1"/>
            <a:endParaRPr lang="ru-RU" altLang="ru-RU"/>
          </a:p>
        </p:txBody>
      </p:sp>
      <p:pic>
        <p:nvPicPr>
          <p:cNvPr id="16388" name="Picture 3">
            <a:extLst>
              <a:ext uri="{FF2B5EF4-FFF2-40B4-BE49-F238E27FC236}">
                <a16:creationId xmlns:a16="http://schemas.microsoft.com/office/drawing/2014/main" id="{738B12DB-12FD-4E64-9F29-0CC20A8F3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9" t="30313" r="58301" b="41141"/>
          <a:stretch>
            <a:fillRect/>
          </a:stretch>
        </p:blipFill>
        <p:spPr bwMode="auto">
          <a:xfrm>
            <a:off x="250825" y="3357563"/>
            <a:ext cx="2851150" cy="1295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4">
            <a:extLst>
              <a:ext uri="{FF2B5EF4-FFF2-40B4-BE49-F238E27FC236}">
                <a16:creationId xmlns:a16="http://schemas.microsoft.com/office/drawing/2014/main" id="{240002E9-FC39-429D-9F76-B93125678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6375" r="58302" b="42125"/>
          <a:stretch>
            <a:fillRect/>
          </a:stretch>
        </p:blipFill>
        <p:spPr bwMode="auto">
          <a:xfrm>
            <a:off x="2987675" y="3789363"/>
            <a:ext cx="2214563" cy="12207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5">
            <a:extLst>
              <a:ext uri="{FF2B5EF4-FFF2-40B4-BE49-F238E27FC236}">
                <a16:creationId xmlns:a16="http://schemas.microsoft.com/office/drawing/2014/main" id="{01A6BE56-0755-470D-86CB-E6821B1BA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29327" r="87634" b="58859"/>
          <a:stretch>
            <a:fillRect/>
          </a:stretch>
        </p:blipFill>
        <p:spPr bwMode="auto">
          <a:xfrm>
            <a:off x="4859338" y="4724400"/>
            <a:ext cx="2738437" cy="13144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Рисунок 6" descr="https://sovzond.ru/upload/iblock/77c/inpho.png">
            <a:hlinkClick r:id="rId5"/>
            <a:extLst>
              <a:ext uri="{FF2B5EF4-FFF2-40B4-BE49-F238E27FC236}">
                <a16:creationId xmlns:a16="http://schemas.microsoft.com/office/drawing/2014/main" id="{7F6C9D26-5721-4348-8621-5E426431E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24400"/>
            <a:ext cx="1666875" cy="11525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Рисунок 7" descr="https://sovzond.ru/upload/iblock/e02/envi%5B1%5D.png">
            <a:hlinkClick r:id="rId7"/>
            <a:extLst>
              <a:ext uri="{FF2B5EF4-FFF2-40B4-BE49-F238E27FC236}">
                <a16:creationId xmlns:a16="http://schemas.microsoft.com/office/drawing/2014/main" id="{900D2907-7DAD-4DDC-9852-C8CA3683B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284538"/>
            <a:ext cx="1524000" cy="990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Рисунок 8" descr="https://sovzond.ru/upload/iblock/ed7/TRSS_logo.png">
            <a:hlinkClick r:id="rId9"/>
            <a:extLst>
              <a:ext uri="{FF2B5EF4-FFF2-40B4-BE49-F238E27FC236}">
                <a16:creationId xmlns:a16="http://schemas.microsoft.com/office/drawing/2014/main" id="{AF948476-FA8B-4BF5-8174-18DFC2C6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1692275" cy="14398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Рисунок 9" descr="https://sovzond.ru/upload/iblock/6c4/sarscape%5B1%5D.png">
            <a:hlinkClick r:id="rId11"/>
            <a:extLst>
              <a:ext uri="{FF2B5EF4-FFF2-40B4-BE49-F238E27FC236}">
                <a16:creationId xmlns:a16="http://schemas.microsoft.com/office/drawing/2014/main" id="{89D97646-255A-4E74-85D8-147D70EAE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373688"/>
            <a:ext cx="2303462" cy="12239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CED08A7B-D806-4060-8D4D-67B6ABC9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altLang="ru-RU" sz="2800">
                <a:solidFill>
                  <a:srgbClr val="0046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суреттерің өңдеу кезіндегі функциялары бойынша өңдеу бағдарламаларына салыстырмалы шолу</a:t>
            </a:r>
            <a:endParaRPr lang="ru-RU" altLang="ru-RU" sz="2800">
              <a:solidFill>
                <a:srgbClr val="0046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E669CD2D-2829-4102-B153-8DE0F9A9A8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7" t="25456" r="34702" b="15677"/>
          <a:stretch>
            <a:fillRect/>
          </a:stretch>
        </p:blipFill>
        <p:spPr>
          <a:xfrm>
            <a:off x="395288" y="1916113"/>
            <a:ext cx="8353425" cy="4227512"/>
          </a:xfr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5C126E4C-A1CE-4853-B529-E04465835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altLang="ru-RU" sz="2800">
                <a:solidFill>
                  <a:srgbClr val="0046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суреттерің өңдеу кезіндегі функциялары бойынша өңдеу бағдарламаларына салыстырмалы шолу</a:t>
            </a:r>
            <a:br>
              <a:rPr lang="ru-RU" altLang="ru-RU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B65C4085-AE07-42F1-941C-847C2A87EC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1" t="22906" r="13326" b="15045"/>
          <a:stretch>
            <a:fillRect/>
          </a:stretch>
        </p:blipFill>
        <p:spPr>
          <a:xfrm>
            <a:off x="395288" y="1557338"/>
            <a:ext cx="8424862" cy="4967287"/>
          </a:xfr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5">
            <a:extLst>
              <a:ext uri="{FF2B5EF4-FFF2-40B4-BE49-F238E27FC236}">
                <a16:creationId xmlns:a16="http://schemas.microsoft.com/office/drawing/2014/main" id="{B82BD6E0-B310-4D09-A6F6-AE0F11AB9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88913"/>
            <a:ext cx="2808288" cy="1079500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 ақпарат көзері: </a:t>
            </a: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топографиялық карталар мен топографиялық түсірістер, коорд. байланыстырулар</a:t>
            </a:r>
            <a:endParaRPr lang="kk-KZ" altLang="ru-RU" sz="1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kk-KZ" altLang="ru-RU" sz="1800">
              <a:latin typeface="Arial" panose="020B0604020202020204" pitchFamily="34" charset="0"/>
            </a:endParaRPr>
          </a:p>
        </p:txBody>
      </p:sp>
      <p:sp>
        <p:nvSpPr>
          <p:cNvPr id="19459" name="Rectangle 34">
            <a:extLst>
              <a:ext uri="{FF2B5EF4-FFF2-40B4-BE49-F238E27FC236}">
                <a16:creationId xmlns:a16="http://schemas.microsoft.com/office/drawing/2014/main" id="{45AAA511-4E4C-455C-AAEF-00585F6B6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188913"/>
            <a:ext cx="2381250" cy="115252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Өңдеуші бағдарламалар:</a:t>
            </a:r>
            <a:endParaRPr lang="kk-KZ" altLang="ru-RU" sz="12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(ERDAS imaging, ENVI,ScanEx Image Processor, Agisoft р</a:t>
            </a:r>
            <a:r>
              <a:rPr lang="en-US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otoScan</a:t>
            </a:r>
            <a:r>
              <a:rPr lang="en-US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Quantum GIS)</a:t>
            </a:r>
            <a:endParaRPr lang="kk-KZ" altLang="ru-RU" sz="1800">
              <a:latin typeface="Arial" panose="020B0604020202020204" pitchFamily="34" charset="0"/>
            </a:endParaRPr>
          </a:p>
        </p:txBody>
      </p:sp>
      <p:sp>
        <p:nvSpPr>
          <p:cNvPr id="19460" name="Rectangle 33">
            <a:extLst>
              <a:ext uri="{FF2B5EF4-FFF2-40B4-BE49-F238E27FC236}">
                <a16:creationId xmlns:a16="http://schemas.microsoft.com/office/drawing/2014/main" id="{546B3BB1-7325-4423-A9F8-E0590FEAB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3438" y="1598613"/>
            <a:ext cx="1466850" cy="514350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суреті</a:t>
            </a:r>
            <a:endParaRPr lang="kk-KZ" altLang="ru-RU" sz="1400">
              <a:latin typeface="Arial" panose="020B0604020202020204" pitchFamily="34" charset="0"/>
            </a:endParaRPr>
          </a:p>
        </p:txBody>
      </p:sp>
      <p:sp>
        <p:nvSpPr>
          <p:cNvPr id="19461" name="Rectangle 32">
            <a:extLst>
              <a:ext uri="{FF2B5EF4-FFF2-40B4-BE49-F238E27FC236}">
                <a16:creationId xmlns:a16="http://schemas.microsoft.com/office/drawing/2014/main" id="{33076DE2-DE2F-458A-9DE3-0C7E8EF5E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976438"/>
            <a:ext cx="1978025" cy="103822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 рұқсат</a:t>
            </a:r>
            <a:r>
              <a:rPr lang="en-US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kk-KZ" altLang="ru-RU" sz="12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1 м жоғ.- 10 000-25 000</a:t>
            </a:r>
            <a:endParaRPr lang="kk-KZ" altLang="ru-RU" sz="1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5 м - 25 000-50 000</a:t>
            </a:r>
            <a:endParaRPr lang="kk-KZ" altLang="ru-RU" sz="1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 м - 50 000-100 000</a:t>
            </a:r>
            <a:endParaRPr lang="kk-KZ" altLang="ru-RU" sz="1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kk-KZ" altLang="ru-RU" sz="1800">
              <a:latin typeface="Arial" panose="020B0604020202020204" pitchFamily="34" charset="0"/>
            </a:endParaRPr>
          </a:p>
        </p:txBody>
      </p:sp>
      <p:sp>
        <p:nvSpPr>
          <p:cNvPr id="19462" name="Rectangle 31">
            <a:extLst>
              <a:ext uri="{FF2B5EF4-FFF2-40B4-BE49-F238E27FC236}">
                <a16:creationId xmlns:a16="http://schemas.microsoft.com/office/drawing/2014/main" id="{FFEA170F-8922-4C6A-AE1E-8238664E6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3128963"/>
            <a:ext cx="1209675" cy="660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Жердің жасанды серіктері</a:t>
            </a:r>
            <a:endParaRPr lang="kk-KZ" altLang="ru-RU" sz="1800">
              <a:latin typeface="Arial" panose="020B0604020202020204" pitchFamily="34" charset="0"/>
            </a:endParaRPr>
          </a:p>
        </p:txBody>
      </p:sp>
      <p:sp>
        <p:nvSpPr>
          <p:cNvPr id="19463" name="Rectangle 30">
            <a:extLst>
              <a:ext uri="{FF2B5EF4-FFF2-40B4-BE49-F238E27FC236}">
                <a16:creationId xmlns:a16="http://schemas.microsoft.com/office/drawing/2014/main" id="{B38280C3-0F1C-4D33-8303-018CF0C22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195638"/>
            <a:ext cx="1978025" cy="101917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</a:t>
            </a:r>
            <a:r>
              <a:rPr lang="en-US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Инфрaқызыл</a:t>
            </a:r>
            <a:r>
              <a:rPr lang="en-US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ct val="0"/>
              </a:spcBef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 инфрақызыл;</a:t>
            </a:r>
          </a:p>
          <a:p>
            <a:pPr>
              <a:spcBef>
                <a:spcPct val="0"/>
              </a:spcBef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Радиодиапазон.</a:t>
            </a:r>
            <a:endParaRPr lang="kk-KZ" altLang="ru-RU" sz="1200">
              <a:latin typeface="Arial" panose="020B0604020202020204" pitchFamily="34" charset="0"/>
            </a:endParaRPr>
          </a:p>
        </p:txBody>
      </p:sp>
      <p:sp>
        <p:nvSpPr>
          <p:cNvPr id="19464" name="Rectangle 29">
            <a:extLst>
              <a:ext uri="{FF2B5EF4-FFF2-40B4-BE49-F238E27FC236}">
                <a16:creationId xmlns:a16="http://schemas.microsoft.com/office/drawing/2014/main" id="{A985D451-99B8-49B2-B7B0-DED67F618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43413"/>
            <a:ext cx="1978025" cy="103822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Қамту аймағы:</a:t>
            </a:r>
            <a:endParaRPr lang="kk-KZ" altLang="ru-RU" sz="14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kk-KZ" altLang="ru-RU" sz="12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</a:p>
          <a:p>
            <a:pPr algn="ctr">
              <a:spcBef>
                <a:spcPct val="0"/>
              </a:spcBef>
            </a:pPr>
            <a:r>
              <a:rPr lang="kk-KZ" alt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</a:p>
          <a:p>
            <a:pPr>
              <a:spcBef>
                <a:spcPct val="0"/>
              </a:spcBef>
              <a:buFontTx/>
              <a:buNone/>
            </a:pPr>
            <a:endParaRPr lang="kk-KZ" altLang="ru-RU" sz="1800">
              <a:latin typeface="Arial" panose="020B0604020202020204" pitchFamily="34" charset="0"/>
            </a:endParaRPr>
          </a:p>
        </p:txBody>
      </p:sp>
      <p:sp>
        <p:nvSpPr>
          <p:cNvPr id="19465" name="Rectangle 28">
            <a:extLst>
              <a:ext uri="{FF2B5EF4-FFF2-40B4-BE49-F238E27FC236}">
                <a16:creationId xmlns:a16="http://schemas.microsoft.com/office/drawing/2014/main" id="{E9B89FE6-52C2-4741-9688-BDE0675B7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128963"/>
            <a:ext cx="1223963" cy="660400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 өңдеу</a:t>
            </a:r>
            <a:endParaRPr lang="kk-KZ" altLang="ru-RU" sz="1400">
              <a:latin typeface="Arial" panose="020B0604020202020204" pitchFamily="34" charset="0"/>
            </a:endParaRPr>
          </a:p>
        </p:txBody>
      </p:sp>
      <p:sp>
        <p:nvSpPr>
          <p:cNvPr id="19466" name="Rectangle 27">
            <a:extLst>
              <a:ext uri="{FF2B5EF4-FFF2-40B4-BE49-F238E27FC236}">
                <a16:creationId xmlns:a16="http://schemas.microsoft.com/office/drawing/2014/main" id="{4C04C88C-F521-4159-8BB5-1AEF5EA57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2133600"/>
            <a:ext cx="1736725" cy="1547813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Дешифрлеу</a:t>
            </a:r>
            <a:endParaRPr lang="en-US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kk-KZ" altLang="ru-RU" sz="14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kk-KZ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en-US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kk-KZ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Эталонды</a:t>
            </a:r>
            <a:r>
              <a:rPr lang="kk-KZ" altLang="ru-RU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kk-KZ" alt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7" name="Rectangle 26">
            <a:extLst>
              <a:ext uri="{FF2B5EF4-FFF2-40B4-BE49-F238E27FC236}">
                <a16:creationId xmlns:a16="http://schemas.microsoft.com/office/drawing/2014/main" id="{EA9899A3-5FD1-4E49-B633-ACD96319D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513" y="3895725"/>
            <a:ext cx="1971675" cy="1909763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 өніммен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құру этаптары: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а) ішкі бағыттау;</a:t>
            </a:r>
            <a:endParaRPr lang="kk-KZ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б) өзара бағдар;</a:t>
            </a:r>
            <a:endParaRPr lang="kk-KZ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в) модельдік нүктелердің фотограмметриялық координаттарын есептеу;</a:t>
            </a:r>
            <a:endParaRPr lang="kk-KZ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г) модельдің сыртқы бағыттылығы;</a:t>
            </a:r>
            <a:endParaRPr lang="kk-KZ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k-KZ" alt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д) суреттерді  сандық түрлендіру (өңдеу).</a:t>
            </a:r>
            <a:endParaRPr lang="kk-KZ" alt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8" name="Rectangle 25">
            <a:extLst>
              <a:ext uri="{FF2B5EF4-FFF2-40B4-BE49-F238E27FC236}">
                <a16:creationId xmlns:a16="http://schemas.microsoft.com/office/drawing/2014/main" id="{C814EAB9-FCDE-4AB4-8FF8-1D96DE7BF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6021388"/>
            <a:ext cx="3629025" cy="6286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 масштабтардағы арнайы тақырыптық карталар </a:t>
            </a:r>
            <a:endParaRPr lang="kk-KZ" altLang="ru-RU" sz="14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kk-KZ" altLang="ru-RU" sz="1800">
              <a:latin typeface="Arial" panose="020B0604020202020204" pitchFamily="34" charset="0"/>
            </a:endParaRPr>
          </a:p>
        </p:txBody>
      </p:sp>
      <p:cxnSp>
        <p:nvCxnSpPr>
          <p:cNvPr id="19469" name="AutoShape 24">
            <a:extLst>
              <a:ext uri="{FF2B5EF4-FFF2-40B4-BE49-F238E27FC236}">
                <a16:creationId xmlns:a16="http://schemas.microsoft.com/office/drawing/2014/main" id="{9154C2E6-2A8C-49A8-B905-93AA6E2B07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79838" y="765175"/>
            <a:ext cx="115252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AutoShape 23">
            <a:extLst>
              <a:ext uri="{FF2B5EF4-FFF2-40B4-BE49-F238E27FC236}">
                <a16:creationId xmlns:a16="http://schemas.microsoft.com/office/drawing/2014/main" id="{AEB5329C-22C0-4C49-B232-EA38E829D2B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08850" y="765175"/>
            <a:ext cx="36195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1" name="AutoShape 21">
            <a:extLst>
              <a:ext uri="{FF2B5EF4-FFF2-40B4-BE49-F238E27FC236}">
                <a16:creationId xmlns:a16="http://schemas.microsoft.com/office/drawing/2014/main" id="{6168A8F2-9B2D-4614-BC64-E2EC9DE87A6D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840288" y="1852613"/>
            <a:ext cx="2827337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AutoShape 20">
            <a:extLst>
              <a:ext uri="{FF2B5EF4-FFF2-40B4-BE49-F238E27FC236}">
                <a16:creationId xmlns:a16="http://schemas.microsoft.com/office/drawing/2014/main" id="{8586D06F-B215-4E28-B359-3D1D3BDA3DC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206625" y="1852613"/>
            <a:ext cx="115252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3" name="AutoShape 19">
            <a:extLst>
              <a:ext uri="{FF2B5EF4-FFF2-40B4-BE49-F238E27FC236}">
                <a16:creationId xmlns:a16="http://schemas.microsoft.com/office/drawing/2014/main" id="{301829EB-8377-4B28-874B-B49AFF3C318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363" y="1730375"/>
            <a:ext cx="0" cy="1238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4" name="AutoShape 18">
            <a:extLst>
              <a:ext uri="{FF2B5EF4-FFF2-40B4-BE49-F238E27FC236}">
                <a16:creationId xmlns:a16="http://schemas.microsoft.com/office/drawing/2014/main" id="{11743DDC-1F8E-412C-89E8-9EB3DD662E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97338" y="2112963"/>
            <a:ext cx="0" cy="10160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5" name="AutoShape 17">
            <a:extLst>
              <a:ext uri="{FF2B5EF4-FFF2-40B4-BE49-F238E27FC236}">
                <a16:creationId xmlns:a16="http://schemas.microsoft.com/office/drawing/2014/main" id="{6BFB9B5B-5B5A-4E4F-9C70-AAD49B2C1C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0288" y="2020888"/>
            <a:ext cx="40957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6" name="AutoShape 16">
            <a:extLst>
              <a:ext uri="{FF2B5EF4-FFF2-40B4-BE49-F238E27FC236}">
                <a16:creationId xmlns:a16="http://schemas.microsoft.com/office/drawing/2014/main" id="{645B2CD2-C961-4FCF-91E9-AA0F16D1C8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9863" y="2028825"/>
            <a:ext cx="0" cy="110013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7" name="AutoShape 15">
            <a:extLst>
              <a:ext uri="{FF2B5EF4-FFF2-40B4-BE49-F238E27FC236}">
                <a16:creationId xmlns:a16="http://schemas.microsoft.com/office/drawing/2014/main" id="{8307C528-1C04-4740-A52A-0FE83961014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21013" y="2520950"/>
            <a:ext cx="30797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8" name="AutoShape 14">
            <a:extLst>
              <a:ext uri="{FF2B5EF4-FFF2-40B4-BE49-F238E27FC236}">
                <a16:creationId xmlns:a16="http://schemas.microsoft.com/office/drawing/2014/main" id="{9299CF14-B4EF-4576-B490-BC4C2E78226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21013" y="3681413"/>
            <a:ext cx="30797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9" name="AutoShape 13">
            <a:extLst>
              <a:ext uri="{FF2B5EF4-FFF2-40B4-BE49-F238E27FC236}">
                <a16:creationId xmlns:a16="http://schemas.microsoft.com/office/drawing/2014/main" id="{7EDCC1B7-D736-41DD-8167-432FC838042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13113" y="2520950"/>
            <a:ext cx="15875" cy="243522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0" name="AutoShape 12">
            <a:extLst>
              <a:ext uri="{FF2B5EF4-FFF2-40B4-BE49-F238E27FC236}">
                <a16:creationId xmlns:a16="http://schemas.microsoft.com/office/drawing/2014/main" id="{C5CAECE0-B74D-4754-A3F0-6044347BE07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21013" y="4956175"/>
            <a:ext cx="30797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1" name="AutoShape 10">
            <a:extLst>
              <a:ext uri="{FF2B5EF4-FFF2-40B4-BE49-F238E27FC236}">
                <a16:creationId xmlns:a16="http://schemas.microsoft.com/office/drawing/2014/main" id="{9FF683CF-ADB3-4713-BA7C-73AFBE39418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51050" y="5481638"/>
            <a:ext cx="0" cy="17938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2" name="AutoShape 9">
            <a:extLst>
              <a:ext uri="{FF2B5EF4-FFF2-40B4-BE49-F238E27FC236}">
                <a16:creationId xmlns:a16="http://schemas.microsoft.com/office/drawing/2014/main" id="{C7CAA413-C076-4ABE-816C-30AFA354C8F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1050" y="5661025"/>
            <a:ext cx="3132138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3" name="AutoShape 8">
            <a:extLst>
              <a:ext uri="{FF2B5EF4-FFF2-40B4-BE49-F238E27FC236}">
                <a16:creationId xmlns:a16="http://schemas.microsoft.com/office/drawing/2014/main" id="{B85FB513-B57F-4DB9-8652-56CA3C91286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87950" y="3789363"/>
            <a:ext cx="0" cy="187166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4" name="AutoShape 7">
            <a:extLst>
              <a:ext uri="{FF2B5EF4-FFF2-40B4-BE49-F238E27FC236}">
                <a16:creationId xmlns:a16="http://schemas.microsoft.com/office/drawing/2014/main" id="{B21F45F6-F83B-49F4-8708-83BF8E5DDC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11863" y="3500438"/>
            <a:ext cx="144462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5" name="AutoShape 6">
            <a:extLst>
              <a:ext uri="{FF2B5EF4-FFF2-40B4-BE49-F238E27FC236}">
                <a16:creationId xmlns:a16="http://schemas.microsoft.com/office/drawing/2014/main" id="{DD0ED964-1511-4D3F-B042-47B8906103F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487988" y="3789363"/>
            <a:ext cx="0" cy="155098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6" name="AutoShape 5">
            <a:extLst>
              <a:ext uri="{FF2B5EF4-FFF2-40B4-BE49-F238E27FC236}">
                <a16:creationId xmlns:a16="http://schemas.microsoft.com/office/drawing/2014/main" id="{F5B08442-7321-47A6-AE52-811D984626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7988" y="5340350"/>
            <a:ext cx="390525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7" name="AutoShape 4">
            <a:extLst>
              <a:ext uri="{FF2B5EF4-FFF2-40B4-BE49-F238E27FC236}">
                <a16:creationId xmlns:a16="http://schemas.microsoft.com/office/drawing/2014/main" id="{7D92F584-CF3B-4D5D-BE07-3A98C3D0EBF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75463" y="5805488"/>
            <a:ext cx="0" cy="50323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8" name="AutoShape 3">
            <a:extLst>
              <a:ext uri="{FF2B5EF4-FFF2-40B4-BE49-F238E27FC236}">
                <a16:creationId xmlns:a16="http://schemas.microsoft.com/office/drawing/2014/main" id="{E4DD9420-49B8-465C-BC0C-C5D947EAC2C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724525" y="6308725"/>
            <a:ext cx="1150938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9" name="AutoShape 2">
            <a:extLst>
              <a:ext uri="{FF2B5EF4-FFF2-40B4-BE49-F238E27FC236}">
                <a16:creationId xmlns:a16="http://schemas.microsoft.com/office/drawing/2014/main" id="{045ECAA5-3F47-4BAA-8CA2-FA09A72CE3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0575" y="3014663"/>
            <a:ext cx="0" cy="1809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90" name="AutoShape 1">
            <a:extLst>
              <a:ext uri="{FF2B5EF4-FFF2-40B4-BE49-F238E27FC236}">
                <a16:creationId xmlns:a16="http://schemas.microsoft.com/office/drawing/2014/main" id="{3786E224-3688-4029-A7C1-7F264B59E32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0575" y="4214813"/>
            <a:ext cx="0" cy="2286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91" name="Rectangle 48">
            <a:extLst>
              <a:ext uri="{FF2B5EF4-FFF2-40B4-BE49-F238E27FC236}">
                <a16:creationId xmlns:a16="http://schemas.microsoft.com/office/drawing/2014/main" id="{712866DD-88CE-43C4-9773-7B99794EF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9526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9526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9526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9526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3D21BD1-1C6C-4DE1-9592-F53101C34146}"/>
              </a:ext>
            </a:extLst>
          </p:cNvPr>
          <p:cNvCxnSpPr/>
          <p:nvPr/>
        </p:nvCxnSpPr>
        <p:spPr>
          <a:xfrm>
            <a:off x="7667625" y="765175"/>
            <a:ext cx="0" cy="10795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93" name="AutoShape 18">
            <a:extLst>
              <a:ext uri="{FF2B5EF4-FFF2-40B4-BE49-F238E27FC236}">
                <a16:creationId xmlns:a16="http://schemas.microsoft.com/office/drawing/2014/main" id="{77E834CC-1EF4-4AEC-8466-A310AD6BFD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95513" y="1844675"/>
            <a:ext cx="0" cy="1444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92A5F3CC-0FF8-4403-BC7F-A2E202E25DAE}"/>
              </a:ext>
            </a:extLst>
          </p:cNvPr>
          <p:cNvCxnSpPr/>
          <p:nvPr/>
        </p:nvCxnSpPr>
        <p:spPr>
          <a:xfrm flipV="1">
            <a:off x="6156325" y="2781300"/>
            <a:ext cx="0" cy="7191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72FA1096-0B7A-4077-A3DA-9EF7AD1F3F4F}"/>
              </a:ext>
            </a:extLst>
          </p:cNvPr>
          <p:cNvCxnSpPr/>
          <p:nvPr/>
        </p:nvCxnSpPr>
        <p:spPr>
          <a:xfrm>
            <a:off x="6156325" y="2781300"/>
            <a:ext cx="14446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>
            <a:extLst>
              <a:ext uri="{FF2B5EF4-FFF2-40B4-BE49-F238E27FC236}">
                <a16:creationId xmlns:a16="http://schemas.microsoft.com/office/drawing/2014/main" id="{2FB8F9F5-04CA-444C-A8AE-E5B70E4CC5AA}"/>
              </a:ext>
            </a:extLst>
          </p:cNvPr>
          <p:cNvCxnSpPr>
            <a:stCxn id="19466" idx="3"/>
            <a:endCxn id="19467" idx="3"/>
          </p:cNvCxnSpPr>
          <p:nvPr/>
        </p:nvCxnSpPr>
        <p:spPr>
          <a:xfrm flipH="1">
            <a:off x="7850188" y="2906713"/>
            <a:ext cx="187325" cy="1943100"/>
          </a:xfrm>
          <a:prstGeom prst="bentConnector3">
            <a:avLst>
              <a:gd name="adj1" fmla="val -1217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178</Words>
  <Application>Microsoft Office PowerPoint</Application>
  <PresentationFormat>Экран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Аэроғарыштық зерттеулердің принципті схемасы. Қашықтықтан зондтау деректерін алу және талдау процесі. </vt:lpstr>
      <vt:lpstr>Презентация PowerPoint</vt:lpstr>
      <vt:lpstr>ЖҚЗ мәліметтерін өңдеуші бағдарламалар үш топқа бөлінеді</vt:lpstr>
      <vt:lpstr>Түсіріс суреттерің өңдеу кезіндегі функциялары бойынша өңдеу бағдарламаларына салыстырмалы шолу</vt:lpstr>
      <vt:lpstr>Түсіріс суреттерің өңдеу кезіндегі функциялары бойынша өңдеу бағдарламаларына салыстырмалы шолу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28</cp:revision>
  <dcterms:modified xsi:type="dcterms:W3CDTF">2020-09-08T03:58:06Z</dcterms:modified>
</cp:coreProperties>
</file>